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BD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87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68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58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0098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99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300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89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69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9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22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1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3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9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55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78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8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94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6E4B4-DCA7-4BEA-BCB9-3B476635563F}" type="datetimeFigureOut">
              <a:rPr lang="ru-RU" smtClean="0"/>
              <a:t>10.12.2025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2A19-47A5-46B2-9750-03836D746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467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CF26E-A1E0-01C9-21B2-5A20355B0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60315"/>
            <a:ext cx="10084517" cy="2739504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latin typeface="Bahnschrift" panose="020B0502040204020203" pitchFamily="34" charset="0"/>
              </a:rPr>
              <a:t>Примеры использования технического зрения в современных робототехнических системах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FB655D-9245-50EB-CB97-0185EB4F5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47" y="4475077"/>
            <a:ext cx="3121753" cy="178953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Выполнил работу</a:t>
            </a:r>
          </a:p>
          <a:p>
            <a:r>
              <a:rPr lang="ru-RU" b="1" dirty="0"/>
              <a:t>Студент 1 курса</a:t>
            </a:r>
          </a:p>
          <a:p>
            <a:r>
              <a:rPr lang="ru-RU" b="1" dirty="0"/>
              <a:t>группы АПИМ-25</a:t>
            </a:r>
          </a:p>
          <a:p>
            <a:r>
              <a:rPr lang="ru-RU" b="1" dirty="0"/>
              <a:t>Клименко кирилл</a:t>
            </a:r>
          </a:p>
        </p:txBody>
      </p:sp>
    </p:spTree>
    <p:extLst>
      <p:ext uri="{BB962C8B-B14F-4D97-AF65-F5344CB8AC3E}">
        <p14:creationId xmlns:p14="http://schemas.microsoft.com/office/powerpoint/2010/main" val="187238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34" y="58367"/>
            <a:ext cx="6833680" cy="118811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Ключевые тенденции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9C77F0D-4269-1277-D8E2-ED7072CAAD22}"/>
              </a:ext>
            </a:extLst>
          </p:cNvPr>
          <p:cNvSpPr txBox="1">
            <a:spLocks/>
          </p:cNvSpPr>
          <p:nvPr/>
        </p:nvSpPr>
        <p:spPr>
          <a:xfrm>
            <a:off x="1797638" y="1958277"/>
            <a:ext cx="9418353" cy="442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Доминирование глубокого обучения (CNN, трансформеры)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Мультимодальность и сенсорное слияние (камеры + лидары + радары)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Смещение фокуса в сторону отраслевых решений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Рост доступности и миниатюризация компонентов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0086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34" y="58367"/>
            <a:ext cx="6833680" cy="118811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Основные вызовы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9C77F0D-4269-1277-D8E2-ED7072CAAD22}"/>
              </a:ext>
            </a:extLst>
          </p:cNvPr>
          <p:cNvSpPr txBox="1">
            <a:spLocks/>
          </p:cNvSpPr>
          <p:nvPr/>
        </p:nvSpPr>
        <p:spPr>
          <a:xfrm>
            <a:off x="1573902" y="2065281"/>
            <a:ext cx="9778277" cy="442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800" dirty="0"/>
              <a:t>Высокие требования к вычислительным ресурсам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Проблемы надежности в нестандартных условиях (освещение, погода)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Вопросы безопасности и этики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Сложности интеграции с существующей инфраструктурой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192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51" y="2636196"/>
            <a:ext cx="6833680" cy="118811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1662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388" y="77822"/>
            <a:ext cx="4904361" cy="118811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00881-A493-8A0A-CBF0-F31C96F6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498" y="1546697"/>
            <a:ext cx="10252953" cy="5233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b="1" i="1" dirty="0"/>
              <a:t>Техническое (компьютерное) зрение </a:t>
            </a:r>
            <a:r>
              <a:rPr lang="ru-RU" sz="2200" dirty="0"/>
              <a:t>— междисциплинарная область искусственного интеллекта, позволяющая роботам извлекать, обрабатывать и анализировать информацию из изображений и видео для принятия решений и выполнения задач.</a:t>
            </a:r>
          </a:p>
          <a:p>
            <a:pPr marL="0" indent="0" algn="just">
              <a:buNone/>
            </a:pPr>
            <a:r>
              <a:rPr lang="ru-RU" sz="2200" dirty="0"/>
              <a:t>Глобальный объем рынка компьютерного зрения в 2024 году составил 19,83 миллиардов долларов США, а к концу десятилетия прогнозируется рост до 39–62 миллиардов в отдельных секторах, таких как здравоохранение. В России рынок также демонстрирует устойчивый рост, прогнозируемый на уровне 14% в год, и к 2030 году может достичь почти 50 млрд рублей, активно развиваясь в таких сегментах, как промышленная автоматизация, безопасность и транспорт.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98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01" y="277149"/>
            <a:ext cx="9706999" cy="1188110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Этапы обработки визуальной информации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00881-A493-8A0A-CBF0-F31C96F6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202" y="1603232"/>
            <a:ext cx="10515599" cy="18393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/>
              <a:t>Система технического зрения робота представляет собой сложный программно-аппаратный комплекс, который решает три фундаментальные задачи: 1) восприятие визуальной информации, 2) ее анализ и интерпретация, 3) принятие решений на основе полученных данных. </a:t>
            </a:r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47297FC-80C1-6FF8-6795-FA0D9FA38686}"/>
              </a:ext>
            </a:extLst>
          </p:cNvPr>
          <p:cNvSpPr/>
          <p:nvPr/>
        </p:nvSpPr>
        <p:spPr>
          <a:xfrm>
            <a:off x="1115202" y="3690103"/>
            <a:ext cx="1818973" cy="95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Получение изображения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5FFC88D-01EE-6E44-7D18-953777D76300}"/>
              </a:ext>
            </a:extLst>
          </p:cNvPr>
          <p:cNvSpPr/>
          <p:nvPr/>
        </p:nvSpPr>
        <p:spPr>
          <a:xfrm>
            <a:off x="3443669" y="3718534"/>
            <a:ext cx="1818973" cy="95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Обработка изображения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D044496-65E0-5E3F-B0D3-0EB4DC2C1E68}"/>
              </a:ext>
            </a:extLst>
          </p:cNvPr>
          <p:cNvSpPr/>
          <p:nvPr/>
        </p:nvSpPr>
        <p:spPr>
          <a:xfrm>
            <a:off x="5772136" y="3718534"/>
            <a:ext cx="1665862" cy="95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Извлечение и анализ признаков</a:t>
            </a: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F91E9487-9247-32CE-CF3A-B11F7DAAE31A}"/>
              </a:ext>
            </a:extLst>
          </p:cNvPr>
          <p:cNvSpPr/>
          <p:nvPr/>
        </p:nvSpPr>
        <p:spPr>
          <a:xfrm>
            <a:off x="5373389" y="4022768"/>
            <a:ext cx="288000" cy="288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D8F0FB1-BA12-5062-1D3D-DF3EB58D58E7}"/>
              </a:ext>
            </a:extLst>
          </p:cNvPr>
          <p:cNvSpPr/>
          <p:nvPr/>
        </p:nvSpPr>
        <p:spPr>
          <a:xfrm>
            <a:off x="7947492" y="3718534"/>
            <a:ext cx="2071991" cy="95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Распознавание, классификация, интерпретация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D50A7D4-30DE-A522-574C-30A4DA48C420}"/>
              </a:ext>
            </a:extLst>
          </p:cNvPr>
          <p:cNvSpPr/>
          <p:nvPr/>
        </p:nvSpPr>
        <p:spPr>
          <a:xfrm>
            <a:off x="10528977" y="3718534"/>
            <a:ext cx="1365881" cy="95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Принятие решений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D1F9A054-B60E-1E94-BB13-61DDAC7559FC}"/>
              </a:ext>
            </a:extLst>
          </p:cNvPr>
          <p:cNvSpPr/>
          <p:nvPr/>
        </p:nvSpPr>
        <p:spPr>
          <a:xfrm>
            <a:off x="3044922" y="4022768"/>
            <a:ext cx="288000" cy="288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990A8491-BDF8-5A41-C223-E75C49895D81}"/>
              </a:ext>
            </a:extLst>
          </p:cNvPr>
          <p:cNvSpPr/>
          <p:nvPr/>
        </p:nvSpPr>
        <p:spPr>
          <a:xfrm>
            <a:off x="7548745" y="4022768"/>
            <a:ext cx="288000" cy="288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1F89775D-3206-20C8-295A-280AB26226D2}"/>
              </a:ext>
            </a:extLst>
          </p:cNvPr>
          <p:cNvSpPr/>
          <p:nvPr/>
        </p:nvSpPr>
        <p:spPr>
          <a:xfrm>
            <a:off x="10130230" y="4022768"/>
            <a:ext cx="288000" cy="288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57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171" y="98870"/>
            <a:ext cx="6749791" cy="996907"/>
          </a:xfrm>
        </p:spPr>
        <p:txBody>
          <a:bodyPr>
            <a:noAutofit/>
          </a:bodyPr>
          <a:lstStyle/>
          <a:p>
            <a:r>
              <a:rPr lang="ru-RU" dirty="0"/>
              <a:t>Технологии видеодатчиков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F75EE-13F8-4250-EEC0-6CE3262D9C24}"/>
              </a:ext>
            </a:extLst>
          </p:cNvPr>
          <p:cNvSpPr txBox="1"/>
          <p:nvPr/>
        </p:nvSpPr>
        <p:spPr>
          <a:xfrm>
            <a:off x="568799" y="3995483"/>
            <a:ext cx="272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2D RGB</a:t>
            </a:r>
            <a:r>
              <a:rPr lang="ru-RU" sz="2800" dirty="0"/>
              <a:t>-камеры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35169A-DA13-A3AC-48B7-8A2ED037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4" t="11255" r="8582" b="14511"/>
          <a:stretch/>
        </p:blipFill>
        <p:spPr>
          <a:xfrm>
            <a:off x="818044" y="1923025"/>
            <a:ext cx="2214940" cy="197543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2D9379A-2EEB-5AE3-BF39-ABB7B490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71" b="6905"/>
          <a:stretch/>
        </p:blipFill>
        <p:spPr>
          <a:xfrm>
            <a:off x="3539247" y="3025552"/>
            <a:ext cx="2556753" cy="2166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9E25DE-9AC2-6DE4-4752-19911AE26F26}"/>
              </a:ext>
            </a:extLst>
          </p:cNvPr>
          <p:cNvSpPr txBox="1"/>
          <p:nvPr/>
        </p:nvSpPr>
        <p:spPr>
          <a:xfrm>
            <a:off x="3210524" y="5288781"/>
            <a:ext cx="3214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Стереоскопические камеры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E512FE4-C672-D341-D1DD-1D27F0CB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69" t="12657" r="13593" b="11347"/>
          <a:stretch/>
        </p:blipFill>
        <p:spPr>
          <a:xfrm>
            <a:off x="6542417" y="1825356"/>
            <a:ext cx="2042808" cy="21701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6F1F2F-CF11-50BF-00D4-CECE15E2B5AF}"/>
              </a:ext>
            </a:extLst>
          </p:cNvPr>
          <p:cNvSpPr txBox="1"/>
          <p:nvPr/>
        </p:nvSpPr>
        <p:spPr>
          <a:xfrm>
            <a:off x="6384431" y="4118912"/>
            <a:ext cx="235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ToF-</a:t>
            </a:r>
            <a:r>
              <a:rPr lang="ru-RU" sz="2800" dirty="0"/>
              <a:t>камеры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A67684F-E4FE-DB52-E951-04F1E6AED2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94" t="6699" r="10138" b="6334"/>
          <a:stretch/>
        </p:blipFill>
        <p:spPr>
          <a:xfrm>
            <a:off x="9031642" y="3179280"/>
            <a:ext cx="2140085" cy="24024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C2A17D-DB1E-B4C1-53D7-9277CDF22BC5}"/>
              </a:ext>
            </a:extLst>
          </p:cNvPr>
          <p:cNvSpPr txBox="1"/>
          <p:nvPr/>
        </p:nvSpPr>
        <p:spPr>
          <a:xfrm>
            <a:off x="9210499" y="5719668"/>
            <a:ext cx="1538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LiDAR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250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113" y="239206"/>
            <a:ext cx="8607775" cy="1008688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Ключевые алгоритмы и модели</a:t>
            </a:r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E971D8A-B36F-CC63-A2AE-301954FC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306" y="1695252"/>
            <a:ext cx="4303104" cy="817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/>
              <a:t>Классические подходы</a:t>
            </a:r>
            <a:endParaRPr lang="ru-RU" sz="3600" b="1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2E1B6E36-7D72-B320-07CE-1669B80DF4EE}"/>
              </a:ext>
            </a:extLst>
          </p:cNvPr>
          <p:cNvSpPr txBox="1">
            <a:spLocks/>
          </p:cNvSpPr>
          <p:nvPr/>
        </p:nvSpPr>
        <p:spPr>
          <a:xfrm>
            <a:off x="6933535" y="1753618"/>
            <a:ext cx="4461989" cy="1113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b="1" dirty="0"/>
              <a:t>Алгоритмы глубокого обучения</a:t>
            </a:r>
            <a:endParaRPr lang="ru-RU" sz="3600" b="1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FD627E5-C6A4-2BD4-BDAC-020F0C8C58CA}"/>
              </a:ext>
            </a:extLst>
          </p:cNvPr>
          <p:cNvSpPr txBox="1">
            <a:spLocks/>
          </p:cNvSpPr>
          <p:nvPr/>
        </p:nvSpPr>
        <p:spPr>
          <a:xfrm>
            <a:off x="796476" y="2439211"/>
            <a:ext cx="4716831" cy="3577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Детектирование ключевых точек (SIFT, SURF, ORB)</a:t>
            </a:r>
          </a:p>
          <a:p>
            <a:r>
              <a:rPr lang="ru-RU" dirty="0"/>
              <a:t>Оптический поток</a:t>
            </a:r>
          </a:p>
          <a:p>
            <a:r>
              <a:rPr lang="en-US" dirty="0"/>
              <a:t>SLAM (Simultaneous Localization and Mapping)</a:t>
            </a:r>
            <a:endParaRPr lang="ru-RU" dirty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AFB9F6D6-4408-AEDE-4AC2-C0DC22C5CBF3}"/>
              </a:ext>
            </a:extLst>
          </p:cNvPr>
          <p:cNvSpPr txBox="1">
            <a:spLocks/>
          </p:cNvSpPr>
          <p:nvPr/>
        </p:nvSpPr>
        <p:spPr>
          <a:xfrm>
            <a:off x="7376571" y="3912935"/>
            <a:ext cx="4461989" cy="629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i="1" dirty="0"/>
              <a:t>Задачи глубокого обучения</a:t>
            </a:r>
            <a:endParaRPr lang="ru-RU" sz="3200" i="1" dirty="0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3495BA0-A325-2D82-F9E6-00E9F94A639B}"/>
              </a:ext>
            </a:extLst>
          </p:cNvPr>
          <p:cNvSpPr txBox="1">
            <a:spLocks/>
          </p:cNvSpPr>
          <p:nvPr/>
        </p:nvSpPr>
        <p:spPr>
          <a:xfrm>
            <a:off x="7682873" y="4613929"/>
            <a:ext cx="4043938" cy="1696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dirty="0"/>
              <a:t>Детекция объектов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Сегментация изображений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Оценка позы</a:t>
            </a:r>
            <a:endParaRPr lang="ru-RU" sz="28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9DF1E99-F645-B434-7D30-5C836F59B66E}"/>
              </a:ext>
            </a:extLst>
          </p:cNvPr>
          <p:cNvCxnSpPr/>
          <p:nvPr/>
        </p:nvCxnSpPr>
        <p:spPr>
          <a:xfrm flipH="1">
            <a:off x="3706238" y="1011677"/>
            <a:ext cx="2500009" cy="758757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90EBE78-BCC9-56FD-DFE4-5CD3084409D6}"/>
              </a:ext>
            </a:extLst>
          </p:cNvPr>
          <p:cNvCxnSpPr>
            <a:cxnSpLocks/>
          </p:cNvCxnSpPr>
          <p:nvPr/>
        </p:nvCxnSpPr>
        <p:spPr>
          <a:xfrm>
            <a:off x="6443189" y="991621"/>
            <a:ext cx="2500009" cy="758757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1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197" y="194554"/>
            <a:ext cx="6613605" cy="860358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ПРОМЫШЛЕННОСТЬ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2F24031-6DF7-452F-4011-2D757454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148" y="1605064"/>
            <a:ext cx="7846945" cy="47860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Контроль качества и обнаружение дефектов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Контроль сварных швов в автомобилестроении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Инспекция электронных компонентов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Точное позиционирование и сборка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Случайный захват (бин-пикинг)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Визуальное сервоуправление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Виртуальные датчики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623D5A6-C4EC-6B98-9C67-FB8ED873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267" y="3793787"/>
            <a:ext cx="4081733" cy="30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9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197" y="77822"/>
            <a:ext cx="6613605" cy="860358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Сельское хозяйство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2F24031-6DF7-452F-4011-2D757454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507" y="938180"/>
            <a:ext cx="9383948" cy="56863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Мониторинг состояния растений и точное земледелие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Мультиспектральный и гиперспектральный анализ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Ранняя диагностика заболеваний и дефицита питательных веществ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Тепловизионный мониторинг водного стресса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Автоматизация сбора урожая, сортировки и борьбы с вредителями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Роботы для сбора фруктов и овощей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Точное опрыскивание и прополка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Автоматическая сортировка и калибровка урожая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66E34-B7E2-A7D1-B423-F4A88246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20" y="4430138"/>
            <a:ext cx="3884579" cy="24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197" y="194554"/>
            <a:ext cx="6613605" cy="860358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Медицина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2F24031-6DF7-452F-4011-2D757454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01" y="1293240"/>
            <a:ext cx="9588197" cy="5175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Диагностика на основе медицинской </a:t>
            </a:r>
          </a:p>
          <a:p>
            <a:pPr marL="0" indent="0">
              <a:buNone/>
            </a:pPr>
            <a:r>
              <a:rPr lang="ru-RU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визуализации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Анализ рентгеновских снимков, КТ и МРТ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Офтальмологическая диагностика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Роботизированная хирургия и системы навигации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3D-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визуализация и увеличение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Хирургическая навигация и дополненная реальность 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Автономные и полуавтономные действия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C627C0-D28B-4618-FE1B-736DB271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043" y="1395380"/>
            <a:ext cx="3769957" cy="23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76F2-1953-D9C1-3FF0-0748BA09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840" y="175098"/>
            <a:ext cx="7872318" cy="778213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Логистика, транспорт и сервис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2F24031-6DF7-452F-4011-2D757454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01" y="1293240"/>
            <a:ext cx="9588197" cy="5175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Автономные транспортные средства и системы помощи водителю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Полностью автономные автомобили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Системы помощи водителю (</a:t>
            </a:r>
            <a:r>
              <a:rPr lang="en-US" dirty="0"/>
              <a:t>ADAS)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Роботы на складах и в сфере услуг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Складские мобильные роботы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(AMR)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Роботы для сортировки посылок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Сервисные и социальные роботы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09E47-1791-9972-36E5-A8BD1662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1"/>
          <a:stretch/>
        </p:blipFill>
        <p:spPr>
          <a:xfrm>
            <a:off x="7782127" y="3881337"/>
            <a:ext cx="4409873" cy="2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1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197</TotalTime>
  <Words>435</Words>
  <Application>Microsoft Office PowerPoint</Application>
  <PresentationFormat>Широкоэкранный</PresentationFormat>
  <Paragraphs>79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Bahnschrift</vt:lpstr>
      <vt:lpstr>Tw Cen MT</vt:lpstr>
      <vt:lpstr>Контур</vt:lpstr>
      <vt:lpstr>Примеры использования технического зрения в современных робототехнических системах</vt:lpstr>
      <vt:lpstr>Введение</vt:lpstr>
      <vt:lpstr>Этапы обработки визуальной информации</vt:lpstr>
      <vt:lpstr>Технологии видеодатчиков</vt:lpstr>
      <vt:lpstr>Ключевые алгоритмы и модели</vt:lpstr>
      <vt:lpstr>ПРОМЫШЛЕННОСТЬ</vt:lpstr>
      <vt:lpstr>Сельское хозяйство</vt:lpstr>
      <vt:lpstr>Медицина</vt:lpstr>
      <vt:lpstr>Логистика, транспорт и сервис</vt:lpstr>
      <vt:lpstr>Ключевые тенденции</vt:lpstr>
      <vt:lpstr>Основные вызовы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Silent Rider</dc:creator>
  <cp:lastModifiedBy>Silent Rider</cp:lastModifiedBy>
  <cp:revision>58</cp:revision>
  <dcterms:created xsi:type="dcterms:W3CDTF">2025-12-03T17:28:16Z</dcterms:created>
  <dcterms:modified xsi:type="dcterms:W3CDTF">2025-12-10T17:02:55Z</dcterms:modified>
</cp:coreProperties>
</file>